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8" r:id="rId5"/>
    <p:sldId id="267" r:id="rId6"/>
    <p:sldId id="269" r:id="rId7"/>
    <p:sldId id="262" r:id="rId8"/>
    <p:sldId id="263" r:id="rId9"/>
    <p:sldId id="261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979218719530372"/>
          <c:y val="0.20755984833708466"/>
          <c:w val="0.41486169495057862"/>
          <c:h val="0.59471024498679559"/>
        </c:manualLayout>
      </c:layout>
      <c:radarChart>
        <c:radarStyle val="marker"/>
        <c:varyColors val="0"/>
        <c:ser>
          <c:idx val="4"/>
          <c:order val="0"/>
          <c:tx>
            <c:strRef>
              <c:f>Sheet1!$F$1</c:f>
              <c:strCache>
                <c:ptCount val="1"/>
                <c:pt idx="0">
                  <c:v>Pocket organ 口袋琴</c:v>
                </c:pt>
              </c:strCache>
            </c:strRef>
          </c:tx>
          <c:spPr>
            <a:ln w="762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noFill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3</c:v>
                </c:pt>
                <c:pt idx="4">
                  <c:v>5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B4-4E5E-8824-C0783335A2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1026672"/>
        <c:axId val="371027328"/>
      </c:radarChart>
      <c:catAx>
        <c:axId val="37102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1027328"/>
        <c:crosses val="autoZero"/>
        <c:auto val="1"/>
        <c:lblAlgn val="ctr"/>
        <c:lblOffset val="100"/>
        <c:noMultiLvlLbl val="0"/>
      </c:catAx>
      <c:valAx>
        <c:axId val="3710273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7102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"/>
          <c:y val="0.66714100027760836"/>
          <c:w val="0.2596285930592942"/>
          <c:h val="0.242400342211640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350647527500784"/>
          <c:y val="0.31066968114254934"/>
          <c:w val="0.41486169495057862"/>
          <c:h val="0.59471024498679559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Piano 钢琴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57150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5</c:v>
                </c:pt>
                <c:pt idx="2">
                  <c:v>3</c:v>
                </c:pt>
                <c:pt idx="3">
                  <c:v>5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24-4D19-AEC3-321C0F60E4C5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Violin 小提琴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57150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4</c:v>
                </c:pt>
                <c:pt idx="1">
                  <c:v>2</c:v>
                </c:pt>
                <c:pt idx="2">
                  <c:v>1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824-4D19-AEC3-321C0F60E4C5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Pocket organ 口袋琴</c:v>
                </c:pt>
              </c:strCache>
            </c:strRef>
          </c:tx>
          <c:spPr>
            <a:ln w="762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0000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3</c:v>
                </c:pt>
                <c:pt idx="4">
                  <c:v>5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824-4D19-AEC3-321C0F60E4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1026672"/>
        <c:axId val="371027328"/>
      </c:radarChart>
      <c:catAx>
        <c:axId val="37102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1027328"/>
        <c:crosses val="autoZero"/>
        <c:auto val="1"/>
        <c:lblAlgn val="ctr"/>
        <c:lblOffset val="100"/>
        <c:noMultiLvlLbl val="0"/>
      </c:catAx>
      <c:valAx>
        <c:axId val="3710273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7102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"/>
          <c:y val="0.66714100027760836"/>
          <c:w val="0.2596285930592942"/>
          <c:h val="0.242400342211640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979218719530372"/>
          <c:y val="0.20755984833708466"/>
          <c:w val="0.41486169495057862"/>
          <c:h val="0.59471024498679559"/>
        </c:manualLayout>
      </c:layout>
      <c:radarChart>
        <c:radarStyle val="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Guitar 吉他</c:v>
                </c:pt>
              </c:strCache>
            </c:strRef>
          </c:tx>
          <c:spPr>
            <a:ln w="5715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7150">
                <a:solidFill>
                  <a:schemeClr val="bg1">
                    <a:lumMod val="50000"/>
                  </a:schemeClr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4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BC-4534-AF76-77C6F86202FB}"/>
            </c:ext>
          </c:extLst>
        </c:ser>
        <c:ser>
          <c:idx val="3"/>
          <c:order val="1"/>
          <c:tx>
            <c:strRef>
              <c:f>Sheet1!$E$1</c:f>
              <c:strCache>
                <c:ptCount val="1"/>
                <c:pt idx="0">
                  <c:v>Harmonica 口风琴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57150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5</c:v>
                </c:pt>
                <c:pt idx="1">
                  <c:v>2</c:v>
                </c:pt>
                <c:pt idx="2">
                  <c:v>4</c:v>
                </c:pt>
                <c:pt idx="3">
                  <c:v>2</c:v>
                </c:pt>
                <c:pt idx="4">
                  <c:v>5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9BC-4534-AF76-77C6F86202FB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Pocket organ 口袋琴</c:v>
                </c:pt>
              </c:strCache>
            </c:strRef>
          </c:tx>
          <c:spPr>
            <a:ln w="762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0000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3</c:v>
                </c:pt>
                <c:pt idx="4">
                  <c:v>5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BC-4534-AF76-77C6F8620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1026672"/>
        <c:axId val="371027328"/>
      </c:radarChart>
      <c:catAx>
        <c:axId val="37102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1027328"/>
        <c:crosses val="autoZero"/>
        <c:auto val="1"/>
        <c:lblAlgn val="ctr"/>
        <c:lblOffset val="100"/>
        <c:noMultiLvlLbl val="0"/>
      </c:catAx>
      <c:valAx>
        <c:axId val="3710273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7102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"/>
          <c:y val="0.66714100027760836"/>
          <c:w val="0.2596285930592942"/>
          <c:h val="0.242400342211640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979218719530372"/>
          <c:y val="0.20755984833708466"/>
          <c:w val="0.41486169495057862"/>
          <c:h val="0.59471024498679559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Piano 钢琴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57150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5</c:v>
                </c:pt>
                <c:pt idx="2">
                  <c:v>3</c:v>
                </c:pt>
                <c:pt idx="3">
                  <c:v>5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BC-4534-AF76-77C6F86202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Guitar 吉他</c:v>
                </c:pt>
              </c:strCache>
            </c:strRef>
          </c:tx>
          <c:spPr>
            <a:ln w="5715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7150">
                <a:solidFill>
                  <a:schemeClr val="bg1">
                    <a:lumMod val="50000"/>
                  </a:schemeClr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4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BC-4534-AF76-77C6F86202F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Violin 小提琴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57150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4</c:v>
                </c:pt>
                <c:pt idx="1">
                  <c:v>2</c:v>
                </c:pt>
                <c:pt idx="2">
                  <c:v>1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BC-4534-AF76-77C6F86202F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Harmonica 口风琴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57150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5</c:v>
                </c:pt>
                <c:pt idx="1">
                  <c:v>2</c:v>
                </c:pt>
                <c:pt idx="2">
                  <c:v>4</c:v>
                </c:pt>
                <c:pt idx="3">
                  <c:v>2</c:v>
                </c:pt>
                <c:pt idx="4">
                  <c:v>5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9BC-4534-AF76-77C6F86202F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Pocket organ 口袋琴</c:v>
                </c:pt>
              </c:strCache>
            </c:strRef>
          </c:tx>
          <c:spPr>
            <a:ln w="762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0000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3</c:v>
                </c:pt>
                <c:pt idx="4">
                  <c:v>5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BC-4534-AF76-77C6F8620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1026672"/>
        <c:axId val="371027328"/>
      </c:radarChart>
      <c:catAx>
        <c:axId val="37102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1027328"/>
        <c:crosses val="autoZero"/>
        <c:auto val="1"/>
        <c:lblAlgn val="ctr"/>
        <c:lblOffset val="100"/>
        <c:noMultiLvlLbl val="0"/>
      </c:catAx>
      <c:valAx>
        <c:axId val="3710273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7102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"/>
          <c:y val="0.66714100027760836"/>
          <c:w val="0.2596285930592942"/>
          <c:h val="0.242400342211640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2019-06-22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2019-06-22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2019-06-22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2019-06-22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2019-06-22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2019-06-22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2019-06-22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2019-06-22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2019-06-22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2019-06-22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2019-06-22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2019-06-22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2019-06-22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2019-06-22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2019-06-22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2019-06-22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2019-06-22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2019-06-22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331" y="1803405"/>
            <a:ext cx="11468669" cy="1825096"/>
          </a:xfrm>
        </p:spPr>
        <p:txBody>
          <a:bodyPr/>
          <a:lstStyle/>
          <a:p>
            <a:pPr algn="ctr"/>
            <a:r>
              <a:rPr lang="en-US" altLang="zh-CN" sz="3200" dirty="0" smtClean="0"/>
              <a:t>  Designing a </a:t>
            </a:r>
            <a:r>
              <a:rPr lang="en-US" altLang="zh-CN" b="1" dirty="0" smtClean="0"/>
              <a:t>POCKET ORGAN</a:t>
            </a:r>
            <a:br>
              <a:rPr lang="en-US" altLang="zh-CN" b="1" dirty="0" smtClean="0"/>
            </a:br>
            <a:r>
              <a:rPr lang="zh-CN" altLang="en-US" sz="4000" dirty="0" smtClean="0"/>
              <a:t>设计一款</a:t>
            </a:r>
            <a:r>
              <a:rPr lang="zh-CN" altLang="en-US" b="1" dirty="0" smtClean="0"/>
              <a:t>口袋乐器</a:t>
            </a:r>
            <a:r>
              <a:rPr lang="en-US" altLang="zh-CN" dirty="0" smtClean="0"/>
              <a:t>			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A mobile, chord-based, easy-to-learn instrument.</a:t>
            </a:r>
          </a:p>
          <a:p>
            <a:r>
              <a:rPr lang="zh-CN" altLang="en-US" dirty="0" smtClean="0"/>
              <a:t>已和弦为主，易上手的随身乐器。</a:t>
            </a:r>
            <a:endParaRPr lang="zh-CN" alt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3975101"/>
            <a:ext cx="9448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dirty="0" smtClean="0"/>
              <a:t>Thomas TEMPÉ </a:t>
            </a:r>
            <a:r>
              <a:rPr lang="zh-CN" altLang="en-US" dirty="0" smtClean="0"/>
              <a:t>唐沛</a:t>
            </a:r>
            <a:endParaRPr lang="en-US" altLang="zh-CN" dirty="0" smtClean="0"/>
          </a:p>
          <a:p>
            <a:pPr algn="r"/>
            <a:r>
              <a:rPr lang="en-US" altLang="zh-CN" dirty="0" smtClean="0"/>
              <a:t>2019-06-22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339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Analog </a:t>
            </a:r>
            <a:r>
              <a:rPr lang="en-US" altLang="zh-CN" dirty="0" err="1" smtClean="0"/>
              <a:t>Velostat</a:t>
            </a:r>
            <a:r>
              <a:rPr lang="en-US" altLang="zh-CN" dirty="0"/>
              <a:t> </a:t>
            </a:r>
            <a:r>
              <a:rPr lang="en-US" altLang="zh-CN" dirty="0" smtClean="0"/>
              <a:t>keys</a:t>
            </a:r>
            <a:br>
              <a:rPr lang="en-US" altLang="zh-CN" dirty="0" smtClean="0"/>
            </a:br>
            <a:r>
              <a:rPr lang="zh-CN" altLang="en-US" dirty="0" smtClean="0"/>
              <a:t>模拟按键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" t="21720" r="17039" b="42857"/>
          <a:stretch/>
        </p:blipFill>
        <p:spPr>
          <a:xfrm>
            <a:off x="6191988" y="4508560"/>
            <a:ext cx="2813688" cy="2158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9671" t="25771" r="223" b="2298"/>
          <a:stretch/>
        </p:blipFill>
        <p:spPr>
          <a:xfrm>
            <a:off x="6191988" y="2057401"/>
            <a:ext cx="2797790" cy="2442950"/>
          </a:xfrm>
          <a:prstGeom prst="rect">
            <a:avLst/>
          </a:prstGeom>
        </p:spPr>
      </p:pic>
      <p:pic>
        <p:nvPicPr>
          <p:cNvPr id="8" name="WeChat_201903171724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28079" y="2069022"/>
            <a:ext cx="2605609" cy="45981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928219" y="2970693"/>
            <a:ext cx="5114925" cy="2266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2792" y="2069022"/>
            <a:ext cx="3150895" cy="45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6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altLang="zh-CN" dirty="0" smtClean="0"/>
              <a:t>Thank you</a:t>
            </a:r>
            <a:br>
              <a:rPr lang="en-US" altLang="zh-CN" dirty="0" smtClean="0"/>
            </a:br>
            <a:r>
              <a:rPr lang="zh-CN" altLang="en-US" dirty="0" smtClean="0"/>
              <a:t>谢谢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98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-204716"/>
            <a:ext cx="8610600" cy="2262117"/>
          </a:xfrm>
        </p:spPr>
        <p:txBody>
          <a:bodyPr/>
          <a:lstStyle/>
          <a:p>
            <a:r>
              <a:rPr lang="en-US" altLang="zh-CN" dirty="0" smtClean="0"/>
              <a:t>Desirable </a:t>
            </a:r>
            <a:br>
              <a:rPr lang="en-US" altLang="zh-CN" dirty="0" smtClean="0"/>
            </a:br>
            <a:r>
              <a:rPr lang="en-US" altLang="zh-CN" dirty="0" smtClean="0"/>
              <a:t>attributes</a:t>
            </a:r>
            <a:br>
              <a:rPr lang="en-US" altLang="zh-CN" dirty="0" smtClean="0"/>
            </a:br>
            <a:r>
              <a:rPr lang="zh-CN" altLang="en-US" dirty="0" smtClean="0"/>
              <a:t>期望特性</a:t>
            </a:r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3911724"/>
              </p:ext>
            </p:extLst>
          </p:nvPr>
        </p:nvGraphicFramePr>
        <p:xfrm>
          <a:off x="0" y="-204716"/>
          <a:ext cx="11112501" cy="7751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2169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3174759"/>
              </p:ext>
            </p:extLst>
          </p:nvPr>
        </p:nvGraphicFramePr>
        <p:xfrm>
          <a:off x="285415" y="-1014243"/>
          <a:ext cx="11112501" cy="7751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-204716"/>
            <a:ext cx="8610600" cy="2262117"/>
          </a:xfrm>
        </p:spPr>
        <p:txBody>
          <a:bodyPr/>
          <a:lstStyle/>
          <a:p>
            <a:r>
              <a:rPr lang="en-US" altLang="zh-CN" dirty="0" smtClean="0"/>
              <a:t>Desirable </a:t>
            </a:r>
            <a:br>
              <a:rPr lang="en-US" altLang="zh-CN" dirty="0" smtClean="0"/>
            </a:br>
            <a:r>
              <a:rPr lang="en-US" altLang="zh-CN" dirty="0" smtClean="0"/>
              <a:t>attributes</a:t>
            </a:r>
            <a:br>
              <a:rPr lang="en-US" altLang="zh-CN" dirty="0" smtClean="0"/>
            </a:br>
            <a:r>
              <a:rPr lang="zh-CN" altLang="en-US" dirty="0" smtClean="0"/>
              <a:t>期望特性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3086857"/>
              </p:ext>
            </p:extLst>
          </p:nvPr>
        </p:nvGraphicFramePr>
        <p:xfrm>
          <a:off x="-1" y="-204716"/>
          <a:ext cx="11112501" cy="7751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-204716"/>
            <a:ext cx="8610600" cy="2262117"/>
          </a:xfrm>
        </p:spPr>
        <p:txBody>
          <a:bodyPr/>
          <a:lstStyle/>
          <a:p>
            <a:r>
              <a:rPr lang="en-US" altLang="zh-CN" dirty="0" smtClean="0"/>
              <a:t>Desirable </a:t>
            </a:r>
            <a:br>
              <a:rPr lang="en-US" altLang="zh-CN" dirty="0" smtClean="0"/>
            </a:br>
            <a:r>
              <a:rPr lang="en-US" altLang="zh-CN" dirty="0" smtClean="0"/>
              <a:t>attributes</a:t>
            </a:r>
            <a:br>
              <a:rPr lang="en-US" altLang="zh-CN" dirty="0" smtClean="0"/>
            </a:br>
            <a:r>
              <a:rPr lang="zh-CN" altLang="en-US" dirty="0" smtClean="0"/>
              <a:t>期望特性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12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3086857"/>
              </p:ext>
            </p:extLst>
          </p:nvPr>
        </p:nvGraphicFramePr>
        <p:xfrm>
          <a:off x="-1" y="-204716"/>
          <a:ext cx="11112501" cy="7751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-204716"/>
            <a:ext cx="8610600" cy="2262117"/>
          </a:xfrm>
        </p:spPr>
        <p:txBody>
          <a:bodyPr/>
          <a:lstStyle/>
          <a:p>
            <a:r>
              <a:rPr lang="en-US" altLang="zh-CN" dirty="0" smtClean="0"/>
              <a:t>Desirable </a:t>
            </a:r>
            <a:br>
              <a:rPr lang="en-US" altLang="zh-CN" dirty="0" smtClean="0"/>
            </a:br>
            <a:r>
              <a:rPr lang="en-US" altLang="zh-CN" dirty="0" smtClean="0"/>
              <a:t>attributes</a:t>
            </a:r>
            <a:br>
              <a:rPr lang="en-US" altLang="zh-CN" dirty="0" smtClean="0"/>
            </a:br>
            <a:r>
              <a:rPr lang="zh-CN" altLang="en-US" dirty="0" smtClean="0"/>
              <a:t>期望特性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5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Use cases</a:t>
            </a:r>
            <a:br>
              <a:rPr lang="en-US" altLang="zh-CN" dirty="0" smtClean="0"/>
            </a:br>
            <a:r>
              <a:rPr lang="zh-CN" altLang="en-US" dirty="0"/>
              <a:t>用例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1464" y="2194560"/>
            <a:ext cx="4104735" cy="46030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Target audience:</a:t>
            </a:r>
            <a:br>
              <a:rPr lang="en-US" altLang="zh-CN" b="1" dirty="0" smtClean="0"/>
            </a:br>
            <a:r>
              <a:rPr lang="zh-CN" altLang="en-US" b="1" dirty="0" smtClean="0"/>
              <a:t>目标者：</a:t>
            </a:r>
            <a:endParaRPr lang="en-US" altLang="zh-CN" b="1" dirty="0" smtClean="0"/>
          </a:p>
          <a:p>
            <a:r>
              <a:rPr lang="en-US" altLang="zh-CN" dirty="0" smtClean="0"/>
              <a:t>Beginner musicians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b="1" dirty="0" smtClean="0"/>
              <a:t>Use cases:</a:t>
            </a:r>
            <a:br>
              <a:rPr lang="en-US" altLang="zh-CN" b="1" dirty="0" smtClean="0"/>
            </a:br>
            <a:r>
              <a:rPr lang="zh-CN" altLang="en-US" b="1" dirty="0" smtClean="0"/>
              <a:t>用例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r>
              <a:rPr lang="en-US" altLang="zh-CN" dirty="0" smtClean="0"/>
              <a:t>Practice on the go</a:t>
            </a:r>
            <a:br>
              <a:rPr lang="en-US" altLang="zh-CN" dirty="0" smtClean="0"/>
            </a:br>
            <a:r>
              <a:rPr lang="zh-CN" altLang="en-US" dirty="0" smtClean="0"/>
              <a:t>随时随地锻炼</a:t>
            </a:r>
            <a:endParaRPr lang="en-US" altLang="zh-CN" dirty="0" smtClean="0"/>
          </a:p>
          <a:p>
            <a:r>
              <a:rPr lang="en-US" altLang="zh-CN" dirty="0" smtClean="0"/>
              <a:t>Play as you sing</a:t>
            </a:r>
            <a:br>
              <a:rPr lang="en-US" altLang="zh-CN" dirty="0" smtClean="0"/>
            </a:br>
            <a:r>
              <a:rPr lang="zh-CN" altLang="en-US" dirty="0" smtClean="0"/>
              <a:t>边唱边弹</a:t>
            </a:r>
            <a:endParaRPr lang="en-US" altLang="zh-CN" dirty="0" smtClean="0"/>
          </a:p>
          <a:p>
            <a:r>
              <a:rPr lang="en-US" altLang="zh-CN" dirty="0" smtClean="0"/>
              <a:t>Accompany friends singing</a:t>
            </a:r>
            <a:br>
              <a:rPr lang="en-US" altLang="zh-CN" dirty="0" smtClean="0"/>
            </a:br>
            <a:r>
              <a:rPr lang="zh-CN" altLang="en-US" dirty="0" smtClean="0"/>
              <a:t>小卷伴奏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50" y="3380477"/>
            <a:ext cx="5667375" cy="3486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6867"/>
            <a:ext cx="7401464" cy="350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8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7894273" y="1763066"/>
            <a:ext cx="1098790" cy="2010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INSTRUMENT LAYOUT</a:t>
            </a:r>
            <a:br>
              <a:rPr lang="en-US" altLang="zh-CN" dirty="0" smtClean="0"/>
            </a:br>
            <a:r>
              <a:rPr lang="zh-CN" altLang="en-US" dirty="0" smtClean="0"/>
              <a:t>乐器的样子</a:t>
            </a:r>
            <a:endParaRPr lang="zh-CN" altLang="en-US" dirty="0"/>
          </a:p>
        </p:txBody>
      </p:sp>
      <p:sp>
        <p:nvSpPr>
          <p:cNvPr id="12" name="Flowchart: Alternate Process 11"/>
          <p:cNvSpPr/>
          <p:nvPr/>
        </p:nvSpPr>
        <p:spPr>
          <a:xfrm>
            <a:off x="9356666" y="3653644"/>
            <a:ext cx="2447926" cy="2627882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ysClr val="windowText" lastClr="000000"/>
                </a:solidFill>
              </a:rPr>
              <a:t>Analog keys,</a:t>
            </a:r>
          </a:p>
          <a:p>
            <a:pPr algn="ctr"/>
            <a:r>
              <a:rPr lang="en-US" altLang="zh-CN" dirty="0" smtClean="0">
                <a:solidFill>
                  <a:sysClr val="windowText" lastClr="000000"/>
                </a:solidFill>
              </a:rPr>
              <a:t>Major chords by default</a:t>
            </a:r>
          </a:p>
          <a:p>
            <a:pPr algn="ctr"/>
            <a:r>
              <a:rPr lang="zh-CN" altLang="en-US" b="1" dirty="0" smtClean="0">
                <a:solidFill>
                  <a:sysClr val="windowText" lastClr="000000"/>
                </a:solidFill>
              </a:rPr>
              <a:t>模拟压力按键</a:t>
            </a:r>
            <a:endParaRPr lang="en-US" altLang="zh-CN" b="1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默认是大调</a:t>
            </a:r>
            <a:endParaRPr lang="en-US" altLang="zh-CN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zh-CN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zh-CN" dirty="0" smtClean="0">
                <a:solidFill>
                  <a:sysClr val="windowText" lastClr="000000"/>
                </a:solidFill>
              </a:rPr>
              <a:t>Backlit for loops navigation</a:t>
            </a:r>
          </a:p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背光支持循环点选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65743" y="5137952"/>
            <a:ext cx="2382047" cy="13597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ysClr val="windowText" lastClr="000000"/>
                </a:solidFill>
              </a:rPr>
              <a:t>Chord variant modes</a:t>
            </a:r>
          </a:p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其它和弦按键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V="1">
            <a:off x="5120064" y="1914109"/>
            <a:ext cx="1028700" cy="1915217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2289205" y="2057401"/>
            <a:ext cx="2387600" cy="93179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ysClr val="windowText" lastClr="000000"/>
                </a:solidFill>
              </a:rPr>
              <a:t>USB for MIDI &amp; charging</a:t>
            </a:r>
          </a:p>
          <a:p>
            <a:pPr algn="ctr"/>
            <a:r>
              <a:rPr lang="en-US" altLang="zh-CN" dirty="0" smtClean="0">
                <a:solidFill>
                  <a:sysClr val="windowText" lastClr="000000"/>
                </a:solidFill>
              </a:rPr>
              <a:t>USB</a:t>
            </a:r>
            <a:r>
              <a:rPr lang="zh-CN" altLang="en-US" dirty="0" smtClean="0">
                <a:solidFill>
                  <a:sysClr val="windowText" lastClr="000000"/>
                </a:solidFill>
              </a:rPr>
              <a:t>充电与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MIDI</a:t>
            </a:r>
            <a:r>
              <a:rPr lang="zh-CN" altLang="en-US" dirty="0" smtClean="0">
                <a:solidFill>
                  <a:sysClr val="windowText" lastClr="000000"/>
                </a:solidFill>
              </a:rPr>
              <a:t>接口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9276271" y="2554854"/>
            <a:ext cx="2387600" cy="63372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ysClr val="windowText" lastClr="000000"/>
                </a:solidFill>
              </a:rPr>
              <a:t>Headphone jack</a:t>
            </a:r>
          </a:p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耳机插座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5" t="26541" r="14948" b="25786"/>
          <a:stretch/>
        </p:blipFill>
        <p:spPr>
          <a:xfrm>
            <a:off x="3091055" y="3386068"/>
            <a:ext cx="5995360" cy="3269411"/>
          </a:xfrm>
          <a:prstGeom prst="rect">
            <a:avLst/>
          </a:prstGeom>
        </p:spPr>
      </p:pic>
      <p:sp>
        <p:nvSpPr>
          <p:cNvPr id="44" name="Right Brace 43"/>
          <p:cNvSpPr/>
          <p:nvPr/>
        </p:nvSpPr>
        <p:spPr>
          <a:xfrm rot="5022370">
            <a:off x="5323992" y="5710808"/>
            <a:ext cx="448711" cy="1266531"/>
          </a:xfrm>
          <a:prstGeom prst="rightBrac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Left Brace 44"/>
          <p:cNvSpPr/>
          <p:nvPr/>
        </p:nvSpPr>
        <p:spPr>
          <a:xfrm rot="15766239">
            <a:off x="7222440" y="4873142"/>
            <a:ext cx="629728" cy="2611338"/>
          </a:xfrm>
          <a:prstGeom prst="leftBrace">
            <a:avLst>
              <a:gd name="adj1" fmla="val 8333"/>
              <a:gd name="adj2" fmla="val 50005"/>
            </a:avLst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Rounded Rectangle 45"/>
          <p:cNvSpPr/>
          <p:nvPr/>
        </p:nvSpPr>
        <p:spPr>
          <a:xfrm>
            <a:off x="438757" y="3383721"/>
            <a:ext cx="2382047" cy="135970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ysClr val="windowText" lastClr="000000"/>
                </a:solidFill>
              </a:rPr>
              <a:t>Display:</a:t>
            </a:r>
          </a:p>
          <a:p>
            <a:pPr algn="ctr"/>
            <a:r>
              <a:rPr lang="en-US" altLang="zh-CN" dirty="0" smtClean="0">
                <a:solidFill>
                  <a:sysClr val="windowText" lastClr="000000"/>
                </a:solidFill>
              </a:rPr>
              <a:t>Tells you what you’re playing!</a:t>
            </a:r>
            <a:endParaRPr lang="en-US" altLang="zh-CN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屏幕显示您现在在谈什么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7" name="Left Brace 46"/>
          <p:cNvSpPr/>
          <p:nvPr/>
        </p:nvSpPr>
        <p:spPr>
          <a:xfrm rot="5042389">
            <a:off x="5130033" y="3103626"/>
            <a:ext cx="315077" cy="974784"/>
          </a:xfrm>
          <a:prstGeom prst="leftBrac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06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Plays like a guitar (only, easier)</a:t>
            </a:r>
            <a:br>
              <a:rPr lang="en-US" altLang="zh-CN" dirty="0" smtClean="0"/>
            </a:br>
            <a:r>
              <a:rPr lang="zh-CN" altLang="en-US" dirty="0" smtClean="0"/>
              <a:t>比吉他还容易</a:t>
            </a:r>
            <a:endParaRPr lang="zh-CN" alt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5" t="26541" r="14948" b="25786"/>
          <a:stretch/>
        </p:blipFill>
        <p:spPr>
          <a:xfrm>
            <a:off x="123568" y="3196287"/>
            <a:ext cx="5995360" cy="32694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85" y="2872417"/>
            <a:ext cx="4419600" cy="28384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027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Current prototype</a:t>
            </a:r>
            <a:br>
              <a:rPr lang="en-US" altLang="zh-CN" dirty="0" smtClean="0"/>
            </a:br>
            <a:r>
              <a:rPr lang="zh-CN" altLang="en-US" dirty="0"/>
              <a:t>先</a:t>
            </a:r>
            <a:r>
              <a:rPr lang="zh-CN" altLang="en-US" dirty="0" smtClean="0"/>
              <a:t>有的样件</a:t>
            </a:r>
            <a:endParaRPr lang="zh-CN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356143" y="2194560"/>
            <a:ext cx="4150057" cy="44995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b="1" dirty="0" smtClean="0"/>
              <a:t>What’s working</a:t>
            </a:r>
            <a:br>
              <a:rPr lang="en-US" altLang="zh-CN" b="1" dirty="0" smtClean="0"/>
            </a:br>
            <a:r>
              <a:rPr lang="zh-CN" altLang="en-US" b="1" dirty="0" smtClean="0"/>
              <a:t>已实现</a:t>
            </a:r>
            <a:endParaRPr lang="en-US" altLang="zh-CN" b="1" dirty="0" smtClean="0"/>
          </a:p>
          <a:p>
            <a:r>
              <a:rPr lang="en-US" altLang="zh-CN" dirty="0" smtClean="0"/>
              <a:t>Analog buttons expression</a:t>
            </a:r>
            <a:br>
              <a:rPr lang="en-US" altLang="zh-CN" dirty="0" smtClean="0"/>
            </a:br>
            <a:r>
              <a:rPr lang="zh-CN" altLang="en-US" dirty="0" smtClean="0"/>
              <a:t>模拟按键与表现力</a:t>
            </a:r>
            <a:endParaRPr lang="en-US" altLang="zh-CN" dirty="0" smtClean="0"/>
          </a:p>
          <a:p>
            <a:r>
              <a:rPr lang="en-US" altLang="zh-CN" dirty="0" smtClean="0"/>
              <a:t>Chords &amp; melody</a:t>
            </a:r>
            <a:br>
              <a:rPr lang="en-US" altLang="zh-CN" dirty="0" smtClean="0"/>
            </a:br>
            <a:r>
              <a:rPr lang="zh-CN" altLang="en-US" dirty="0" smtClean="0"/>
              <a:t>和弦与单音模式</a:t>
            </a:r>
            <a:endParaRPr lang="en-US" altLang="zh-CN" dirty="0" smtClean="0"/>
          </a:p>
          <a:p>
            <a:r>
              <a:rPr lang="en-US" altLang="zh-CN" dirty="0" smtClean="0"/>
              <a:t>Midi synth &amp; battery</a:t>
            </a:r>
            <a:br>
              <a:rPr lang="en-US" altLang="zh-CN" dirty="0" smtClean="0"/>
            </a:br>
            <a:r>
              <a:rPr lang="zh-CN" altLang="en-US" dirty="0" smtClean="0"/>
              <a:t>合成器与电池</a:t>
            </a:r>
            <a:endParaRPr lang="en-US" altLang="zh-CN" dirty="0"/>
          </a:p>
          <a:p>
            <a:r>
              <a:rPr lang="en-US" altLang="zh-CN" dirty="0"/>
              <a:t>Midi USB</a:t>
            </a:r>
          </a:p>
          <a:p>
            <a:r>
              <a:rPr lang="en-US" altLang="zh-CN" dirty="0" smtClean="0"/>
              <a:t>3D-printed enclosure, home-cast silicone keyboard</a:t>
            </a:r>
            <a:br>
              <a:rPr lang="en-US" altLang="zh-CN" dirty="0" smtClean="0"/>
            </a:br>
            <a:r>
              <a:rPr lang="zh-CN" altLang="en-US" dirty="0" smtClean="0"/>
              <a:t>外壳是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打印，硅胶键盘用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打印的模具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" t="6679" r="22415" b="-114"/>
          <a:stretch/>
        </p:blipFill>
        <p:spPr>
          <a:xfrm rot="16200000">
            <a:off x="1347159" y="921588"/>
            <a:ext cx="4425350" cy="71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9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2960</TotalTime>
  <Words>114</Words>
  <Application>Microsoft Office PowerPoint</Application>
  <PresentationFormat>Widescreen</PresentationFormat>
  <Paragraphs>44</Paragraphs>
  <Slides>11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宋体</vt:lpstr>
      <vt:lpstr>Arial</vt:lpstr>
      <vt:lpstr>Century Gothic</vt:lpstr>
      <vt:lpstr>Vapor Trail</vt:lpstr>
      <vt:lpstr>  Designing a POCKET ORGAN 设计一款口袋乐器   </vt:lpstr>
      <vt:lpstr>Desirable  attributes 期望特性</vt:lpstr>
      <vt:lpstr>Desirable  attributes 期望特性</vt:lpstr>
      <vt:lpstr>Desirable  attributes 期望特性</vt:lpstr>
      <vt:lpstr>Desirable  attributes 期望特性</vt:lpstr>
      <vt:lpstr>Use cases 用例</vt:lpstr>
      <vt:lpstr>INSTRUMENT LAYOUT 乐器的样子</vt:lpstr>
      <vt:lpstr>Plays like a guitar (only, easier) 比吉他还容易</vt:lpstr>
      <vt:lpstr>Current prototype 先有的样件</vt:lpstr>
      <vt:lpstr>Analog Velostat keys 模拟按键</vt:lpstr>
      <vt:lpstr>Thank you 谢谢</vt:lpstr>
    </vt:vector>
  </TitlesOfParts>
  <Company>Lectra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a  POCKET ORGAN</dc:title>
  <dc:creator>Tempe Thomas</dc:creator>
  <cp:lastModifiedBy>Tempe Thomas</cp:lastModifiedBy>
  <cp:revision>33</cp:revision>
  <dcterms:created xsi:type="dcterms:W3CDTF">2019-03-15T11:50:34Z</dcterms:created>
  <dcterms:modified xsi:type="dcterms:W3CDTF">2019-06-22T15:38:32Z</dcterms:modified>
</cp:coreProperties>
</file>